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2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31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63" r:id="rId54"/>
    <p:sldId id="355" r:id="rId55"/>
    <p:sldId id="356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8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3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7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7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8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4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4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9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7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77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2/6/2017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1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jimenezdelgado@gmail.com" TargetMode="External"/><Relationship Id="rId2" Type="http://schemas.openxmlformats.org/officeDocument/2006/relationships/hyperlink" Target="mailto:efjimenez@itcr.ac.c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Introducción al desarrollo de aplicaciones Web</a:t>
            </a:r>
            <a:endParaRPr lang="es-C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pt-BR" dirty="0"/>
              <a:t>Instituto Tecnológico de Costa Rica</a:t>
            </a:r>
          </a:p>
          <a:p>
            <a:pPr algn="r"/>
            <a:r>
              <a:rPr lang="pt-BR" dirty="0"/>
              <a:t>IC-8016</a:t>
            </a:r>
          </a:p>
          <a:p>
            <a:pPr algn="r"/>
            <a:r>
              <a:rPr lang="pt-BR" dirty="0"/>
              <a:t>I Semestre 2017</a:t>
            </a:r>
          </a:p>
          <a:p>
            <a:pPr algn="r"/>
            <a:r>
              <a:rPr lang="pt-BR" dirty="0"/>
              <a:t>Prof. Efrén Jimenez Delgado</a:t>
            </a:r>
          </a:p>
          <a:p>
            <a:endParaRPr lang="pt-BR" dirty="0"/>
          </a:p>
          <a:p>
            <a:endParaRPr lang="es-CR" dirty="0"/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7844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331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2934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5160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Paradigma Actual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b="1" i="1" dirty="0"/>
              <a:t>Paradigma cliente - servidor</a:t>
            </a:r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81387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0047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5251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3809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8260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DNS </a:t>
            </a:r>
          </a:p>
          <a:p>
            <a:pPr lvl="1"/>
            <a:r>
              <a:rPr lang="es-CR" i="1" dirty="0"/>
              <a:t>Sistema de nomenclatura jerárquica para computadoras, servicios o cualquier recurso conectado a Internet. </a:t>
            </a:r>
            <a:endParaRPr lang="es-CR" dirty="0"/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6514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IP </a:t>
            </a:r>
          </a:p>
          <a:p>
            <a:pPr lvl="1"/>
            <a:r>
              <a:rPr lang="es-CR" i="1" dirty="0"/>
              <a:t>“</a:t>
            </a:r>
            <a:r>
              <a:rPr lang="es-ES" i="1" dirty="0"/>
              <a:t>Etiqueta numérica que identifica, de manera lógica y jerárquica, a un dispositivo dentro de una red que utilice el protocolo IP (Internet Protocol). “</a:t>
            </a:r>
            <a:endParaRPr lang="es-CR" dirty="0"/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612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400" dirty="0"/>
              <a:t>Presentación</a:t>
            </a:r>
            <a:r>
              <a:rPr lang="es-ES" sz="2400" dirty="0"/>
              <a:t>.</a:t>
            </a:r>
          </a:p>
          <a:p>
            <a:r>
              <a:rPr lang="es-ES" sz="2400" dirty="0"/>
              <a:t>Lineamientos, programa y evaluación.</a:t>
            </a:r>
          </a:p>
          <a:p>
            <a:r>
              <a:rPr lang="es-ES" sz="2400" dirty="0"/>
              <a:t>Arquitectura de desarrollo Web</a:t>
            </a:r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3091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56" y="297638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8301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5243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8059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4196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80565" cy="1325563"/>
          </a:xfrm>
        </p:spPr>
        <p:txBody>
          <a:bodyPr/>
          <a:lstStyle/>
          <a:p>
            <a:pPr algn="ctr"/>
            <a:r>
              <a:rPr lang="es-CR" dirty="0"/>
              <a:t>Negación de DNS del gobierno de Turquía</a:t>
            </a:r>
          </a:p>
        </p:txBody>
      </p:sp>
      <p:pic>
        <p:nvPicPr>
          <p:cNvPr id="1026" name="Picture 2" descr="https://static.betazeta.com/www.fayerwayer.com/up/2014/03/dns-turquia-2-660x59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76" y="2007049"/>
            <a:ext cx="6415647" cy="3346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74085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1501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3654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Protocolos de internet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Protocolo </a:t>
            </a:r>
          </a:p>
          <a:p>
            <a:pPr lvl="1"/>
            <a:r>
              <a:rPr lang="es-ES" i="1" dirty="0"/>
              <a:t>“Conjunto de normas para el intercambio de información entre dos o más dispositivos. “</a:t>
            </a:r>
            <a:endParaRPr lang="es-CR" dirty="0"/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4337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2487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Presentación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400" dirty="0"/>
              <a:t>Ingeniero en Software.</a:t>
            </a:r>
          </a:p>
          <a:p>
            <a:r>
              <a:rPr lang="es-CR" sz="2400" dirty="0"/>
              <a:t>Profesor en el Tecnológico de Costa Rica y la Universidad Técnica Nacional.</a:t>
            </a:r>
          </a:p>
          <a:p>
            <a:r>
              <a:rPr lang="es-CR" sz="2400" dirty="0"/>
              <a:t>Estudiante de maestría en base de datos.</a:t>
            </a:r>
          </a:p>
          <a:p>
            <a:r>
              <a:rPr lang="es-CR" sz="2400" dirty="0"/>
              <a:t>Innovation Manager en Go-Labs.</a:t>
            </a:r>
          </a:p>
          <a:p>
            <a:r>
              <a:rPr lang="es-CR" sz="2400" dirty="0"/>
              <a:t>8 años de experiencia.</a:t>
            </a:r>
          </a:p>
          <a:p>
            <a:r>
              <a:rPr lang="es-CR" sz="2400" dirty="0"/>
              <a:t>Correo: </a:t>
            </a:r>
            <a:r>
              <a:rPr lang="es-CR" sz="2400" b="1" dirty="0">
                <a:hlinkClick r:id="rId2"/>
              </a:rPr>
              <a:t>efjimenez@itcr.ac.cr</a:t>
            </a:r>
            <a:r>
              <a:rPr lang="es-CR" sz="2400" b="1" dirty="0"/>
              <a:t> – </a:t>
            </a:r>
            <a:r>
              <a:rPr lang="es-CR" sz="2400" b="1" dirty="0">
                <a:hlinkClick r:id="rId3"/>
              </a:rPr>
              <a:t>ejimenezdelgado@gmail.com</a:t>
            </a:r>
            <a:endParaRPr lang="es-CR" sz="2400" b="1" dirty="0"/>
          </a:p>
          <a:p>
            <a:r>
              <a:rPr lang="es-CR" sz="2400" dirty="0"/>
              <a:t>Skype: </a:t>
            </a:r>
            <a:r>
              <a:rPr lang="es-CR" sz="2400" b="1" dirty="0"/>
              <a:t>ejimenezdelgado</a:t>
            </a:r>
          </a:p>
          <a:p>
            <a:endParaRPr lang="es-CR" dirty="0"/>
          </a:p>
        </p:txBody>
      </p:sp>
      <p:pic>
        <p:nvPicPr>
          <p:cNvPr id="8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3756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14519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04006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22966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899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CR" dirty="0"/>
            </a:br>
            <a:r>
              <a:rPr lang="es-CR" dirty="0"/>
              <a:t>El protocolo HTTP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HTTP </a:t>
            </a:r>
          </a:p>
          <a:p>
            <a:pPr lvl="1"/>
            <a:r>
              <a:rPr lang="es-ES" i="1" dirty="0"/>
              <a:t>“Es el protocolo de transferencia de </a:t>
            </a:r>
            <a:r>
              <a:rPr lang="es-ES" i="1" dirty="0" err="1"/>
              <a:t>HiperTexto</a:t>
            </a:r>
            <a:r>
              <a:rPr lang="es-ES" i="1" dirty="0"/>
              <a:t> que articula los intercambios de información entre los navegadores y los servidores web. “</a:t>
            </a:r>
            <a:endParaRPr lang="es-CR" dirty="0"/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1678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00"/>
            <a:ext cx="12192001" cy="68589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14249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4457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19648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77447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139995" y="3182780"/>
            <a:ext cx="3676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http://www.whitehouse.gov/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978401" y="3182780"/>
            <a:ext cx="2294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http://sweden.se/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36563" y="3227718"/>
            <a:ext cx="406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http://www.cultureelerfgoed.nl/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818698" y="3241396"/>
            <a:ext cx="2477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http://www.rae.es/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587169" y="3235533"/>
            <a:ext cx="2796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http://www.unizar.es/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381342" y="3205249"/>
            <a:ext cx="3021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https://moodle.uam.es/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571538" y="3211110"/>
            <a:ext cx="2874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http://es.reuters.com/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587168" y="3179850"/>
            <a:ext cx="302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http://www.nytco.com/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593490" y="3247258"/>
            <a:ext cx="272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http://observer.com/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024664" y="3235533"/>
            <a:ext cx="3928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>
                <a:solidFill>
                  <a:srgbClr val="00B0F0"/>
                </a:solidFill>
              </a:rPr>
              <a:t>http://www.rollingstones.com/</a:t>
            </a:r>
            <a:endParaRPr lang="es-ES" sz="2400" dirty="0">
              <a:solidFill>
                <a:srgbClr val="00B0F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468418" y="3303922"/>
            <a:ext cx="2924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http://www.mtv.co.uk/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424531" y="3216972"/>
            <a:ext cx="311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http://www.amnesty.dk/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936564" y="3284382"/>
            <a:ext cx="4121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https://software.intel.com/en-us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288711" y="3278521"/>
            <a:ext cx="346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http://www.wowtoys.com/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3961956" y="3201342"/>
            <a:ext cx="4080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http://www.fullyillustrated.com/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214460" y="3278521"/>
            <a:ext cx="3599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http://moonwalk-films.com/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4342701" y="3298060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http://techcrunch.com/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4245323" y="3316624"/>
            <a:ext cx="3513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http://www.freshapps.com/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4577859" y="3320529"/>
            <a:ext cx="2754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http://blog.ebay.com/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4807784" y="3274616"/>
            <a:ext cx="2326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http://olympic.ca/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3627513" y="3320529"/>
            <a:ext cx="450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http://www.nikoninstruments.com/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4085366" y="3312718"/>
            <a:ext cx="3695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http://www.porsche.com.br/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3733867" y="3327362"/>
            <a:ext cx="4375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http://www.mb-photography.com/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3991876" y="3288288"/>
            <a:ext cx="416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00B0F0"/>
                </a:solidFill>
              </a:rPr>
              <a:t>http://www.budget.co.cr/es.html</a:t>
            </a:r>
          </a:p>
        </p:txBody>
      </p:sp>
      <p:pic>
        <p:nvPicPr>
          <p:cNvPr id="2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974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51950"/>
          </a:xfrm>
          <a:prstGeom prst="rect">
            <a:avLst/>
          </a:prstGeom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8191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3" y="3151801"/>
            <a:ext cx="671541" cy="1073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2" y="2525241"/>
            <a:ext cx="675791" cy="418800"/>
          </a:xfrm>
          <a:prstGeom prst="rect">
            <a:avLst/>
          </a:prstGeom>
        </p:spPr>
      </p:pic>
      <p:sp>
        <p:nvSpPr>
          <p:cNvPr id="5" name="Llaves 4"/>
          <p:cNvSpPr/>
          <p:nvPr/>
        </p:nvSpPr>
        <p:spPr>
          <a:xfrm>
            <a:off x="1886111" y="2523776"/>
            <a:ext cx="5562600" cy="2209800"/>
          </a:xfrm>
          <a:prstGeom prst="bracePair">
            <a:avLst>
              <a:gd name="adj" fmla="val 6243"/>
            </a:avLst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/>
          <p:cNvCxnSpPr/>
          <p:nvPr/>
        </p:nvCxnSpPr>
        <p:spPr>
          <a:xfrm>
            <a:off x="7500698" y="3237583"/>
            <a:ext cx="205740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500698" y="3237583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9516533" y="3247628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8529398" y="3237583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8529398" y="3041888"/>
            <a:ext cx="1155" cy="195695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2" y="3804314"/>
            <a:ext cx="675791" cy="418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2" y="3798819"/>
            <a:ext cx="675791" cy="418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894" y="3794350"/>
            <a:ext cx="675791" cy="4188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8901695" y="2620646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pic>
        <p:nvPicPr>
          <p:cNvPr id="1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80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24 -0.0237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45" y="1954077"/>
            <a:ext cx="6480001" cy="382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3796145" y="2348978"/>
            <a:ext cx="19205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https://www.rae.es/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186545" y="3572878"/>
            <a:ext cx="5083123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342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323617" y="3835012"/>
            <a:ext cx="983569" cy="785447"/>
          </a:xfrm>
          <a:prstGeom prst="rect">
            <a:avLst/>
          </a:prstGeom>
          <a:solidFill>
            <a:srgbClr val="B0D2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/>
          <p:cNvSpPr/>
          <p:nvPr/>
        </p:nvSpPr>
        <p:spPr>
          <a:xfrm>
            <a:off x="6279094" y="3829822"/>
            <a:ext cx="1037492" cy="785447"/>
          </a:xfrm>
          <a:prstGeom prst="rect">
            <a:avLst/>
          </a:prstGeom>
          <a:solidFill>
            <a:srgbClr val="76AA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4907494" y="3829822"/>
            <a:ext cx="1371600" cy="7854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4391678" y="3829822"/>
            <a:ext cx="515816" cy="785447"/>
          </a:xfrm>
          <a:prstGeom prst="rect">
            <a:avLst/>
          </a:prstGeom>
          <a:solidFill>
            <a:srgbClr val="F8F3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3324878" y="3829822"/>
            <a:ext cx="1066800" cy="7854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277986" y="3755758"/>
            <a:ext cx="5083123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  <p:sp>
        <p:nvSpPr>
          <p:cNvPr id="9" name="Abrir llave 8"/>
          <p:cNvSpPr/>
          <p:nvPr/>
        </p:nvSpPr>
        <p:spPr>
          <a:xfrm rot="16200000">
            <a:off x="6422701" y="3178644"/>
            <a:ext cx="357554" cy="3399692"/>
          </a:xfrm>
          <a:prstGeom prst="leftBrace">
            <a:avLst>
              <a:gd name="adj1" fmla="val 295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5593294" y="5067525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nombre de recurso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307294" y="2708380"/>
            <a:ext cx="10278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protocolo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3858278" y="3080638"/>
            <a:ext cx="0" cy="749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056314" y="3060198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separación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4649586" y="3455230"/>
            <a:ext cx="0" cy="374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5593294" y="3080638"/>
            <a:ext cx="0" cy="749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4977580" y="2709461"/>
            <a:ext cx="1231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subdominio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593293" y="223023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 segundo nivel</a:t>
            </a:r>
          </a:p>
        </p:txBody>
      </p:sp>
      <p:cxnSp>
        <p:nvCxnSpPr>
          <p:cNvPr id="18" name="Conector recto 17"/>
          <p:cNvCxnSpPr/>
          <p:nvPr/>
        </p:nvCxnSpPr>
        <p:spPr>
          <a:xfrm flipH="1">
            <a:off x="6791979" y="2602490"/>
            <a:ext cx="5861" cy="1227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7168896" y="2886001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</a:t>
            </a:r>
          </a:p>
          <a:p>
            <a:pPr algn="ctr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primer nivel</a:t>
            </a:r>
          </a:p>
        </p:txBody>
      </p:sp>
      <p:cxnSp>
        <p:nvCxnSpPr>
          <p:cNvPr id="20" name="Conector recto 19"/>
          <p:cNvCxnSpPr/>
          <p:nvPr/>
        </p:nvCxnSpPr>
        <p:spPr>
          <a:xfrm>
            <a:off x="7803678" y="3455230"/>
            <a:ext cx="0" cy="374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678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/>
      <p:bldP spid="9" grpId="0" animBg="1"/>
      <p:bldP spid="10" grpId="0"/>
      <p:bldP spid="11" grpId="0"/>
      <p:bldP spid="13" grpId="0"/>
      <p:bldP spid="16" grpId="0"/>
      <p:bldP spid="17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Subdominios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60" y="2179306"/>
            <a:ext cx="675791" cy="4188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5961456" y="2615761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60" y="3176997"/>
            <a:ext cx="675791" cy="418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333753" y="227471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672256" y="3595797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4925060" y="4173657"/>
            <a:ext cx="205740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925060" y="4173657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982460" y="4175389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953760" y="4173657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5953760" y="3977962"/>
            <a:ext cx="1155" cy="195695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164" y="4740388"/>
            <a:ext cx="675791" cy="418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864" y="4734893"/>
            <a:ext cx="675791" cy="4188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56" y="4730424"/>
            <a:ext cx="675791" cy="418800"/>
          </a:xfrm>
          <a:prstGeom prst="rect">
            <a:avLst/>
          </a:prstGeom>
        </p:spPr>
      </p:pic>
      <p:pic>
        <p:nvPicPr>
          <p:cNvPr id="18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79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39" y="2502445"/>
            <a:ext cx="675791" cy="4188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818535" y="3214787"/>
            <a:ext cx="1039745" cy="306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4828583" y="3209763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6875935" y="3207800"/>
            <a:ext cx="2253" cy="465919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5847235" y="3214787"/>
            <a:ext cx="0" cy="4572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847235" y="3019092"/>
            <a:ext cx="1155" cy="195695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39" y="3781518"/>
            <a:ext cx="675791" cy="4188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39" y="3776023"/>
            <a:ext cx="675791" cy="418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731" y="3771554"/>
            <a:ext cx="675791" cy="4188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219532" y="259785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504986" y="4225529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525024" y="4225529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2012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6576603" y="4225529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2013</a:t>
            </a:r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5844983" y="3212824"/>
            <a:ext cx="1043253" cy="1964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3222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351415" y="2783416"/>
            <a:ext cx="5389296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sz="2400" dirty="0">
                <a:solidFill>
                  <a:srgbClr val="00CCFF"/>
                </a:solidFill>
              </a:rPr>
              <a:t>www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05527" y="3369271"/>
            <a:ext cx="5266698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sz="2400" dirty="0">
                <a:solidFill>
                  <a:srgbClr val="00CCFF"/>
                </a:solidFill>
              </a:rPr>
              <a:t>blog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163383" y="3933614"/>
            <a:ext cx="5740674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sz="2400" dirty="0">
                <a:solidFill>
                  <a:srgbClr val="00CCFF"/>
                </a:solidFill>
              </a:rPr>
              <a:t>soporte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11" name="Marcador de contenido 16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s-CR" dirty="0"/>
              <a:t>Subdominios</a:t>
            </a:r>
          </a:p>
        </p:txBody>
      </p:sp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40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Archivo por defecto</a:t>
            </a:r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3787204" y="4286943"/>
            <a:ext cx="1132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600" y="3067743"/>
            <a:ext cx="821250" cy="1091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80" y="3067743"/>
            <a:ext cx="821250" cy="1091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960" y="3067743"/>
            <a:ext cx="821250" cy="10912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524128" y="4286943"/>
            <a:ext cx="1085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Index.php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243418" y="4286943"/>
            <a:ext cx="107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Index.asp</a:t>
            </a:r>
          </a:p>
        </p:txBody>
      </p:sp>
      <p:pic>
        <p:nvPicPr>
          <p:cNvPr id="10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438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3015601" y="3065873"/>
            <a:ext cx="6753772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http://lema.rae.es/drae/?val=internet</a:t>
            </a:r>
            <a:endParaRPr lang="es-ES" sz="6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36011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3015602" y="3156263"/>
            <a:ext cx="6753772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</a:t>
            </a:r>
            <a:r>
              <a:rPr lang="es-ES" sz="3200" dirty="0">
                <a:solidFill>
                  <a:srgbClr val="00CCFF"/>
                </a:solidFill>
                <a:latin typeface="Avenir Book"/>
              </a:rPr>
              <a:t>lema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.rae.es/drae/?val=internet</a:t>
            </a:r>
            <a:endParaRPr lang="es-ES" sz="6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88031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3148605" y="3298629"/>
            <a:ext cx="6753772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</a:t>
            </a:r>
            <a:r>
              <a:rPr lang="es-ES" sz="3200" dirty="0">
                <a:solidFill>
                  <a:srgbClr val="00CCFF"/>
                </a:solidFill>
                <a:latin typeface="Avenir Book"/>
              </a:rPr>
              <a:t>drae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/?val=internet</a:t>
            </a:r>
            <a:endParaRPr lang="es-ES" sz="6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4361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Cómo funciona la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Internet </a:t>
            </a:r>
          </a:p>
          <a:p>
            <a:pPr lvl="1"/>
            <a:r>
              <a:rPr lang="es-ES" i="1" dirty="0"/>
              <a:t>“Sistema descentralizado de redes de ordenadores conectadas entre sí, distribuidas a nivel mundial, que ofrece servicios de comunicación de datos. “</a:t>
            </a:r>
            <a:endParaRPr lang="es-CR" dirty="0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3064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876330" y="3331880"/>
            <a:ext cx="6753772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</a:t>
            </a:r>
            <a:r>
              <a:rPr lang="es-ES" sz="3200" dirty="0">
                <a:solidFill>
                  <a:srgbClr val="00CCFF"/>
                </a:solidFill>
                <a:latin typeface="Avenir Book"/>
              </a:rPr>
              <a:t>?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val=internet</a:t>
            </a:r>
            <a:endParaRPr lang="es-ES" sz="60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04975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749594" y="3323567"/>
            <a:ext cx="6753772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</a:t>
            </a:r>
            <a:r>
              <a:rPr lang="es-ES" sz="3200" dirty="0">
                <a:solidFill>
                  <a:srgbClr val="00CCFF"/>
                </a:solidFill>
                <a:latin typeface="Avenir Book"/>
              </a:rPr>
              <a:t>val=internet</a:t>
            </a:r>
            <a:endParaRPr lang="es-ES" sz="6000" dirty="0">
              <a:solidFill>
                <a:srgbClr val="00CCFF"/>
              </a:solidFill>
              <a:latin typeface="Avenir Book"/>
            </a:endParaRPr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91454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grpSp>
        <p:nvGrpSpPr>
          <p:cNvPr id="6" name="Grupo 5"/>
          <p:cNvGrpSpPr/>
          <p:nvPr/>
        </p:nvGrpSpPr>
        <p:grpSpPr>
          <a:xfrm>
            <a:off x="3387382" y="2574521"/>
            <a:ext cx="5587645" cy="2723078"/>
            <a:chOff x="1816277" y="1352550"/>
            <a:chExt cx="5587645" cy="2723078"/>
          </a:xfrm>
        </p:grpSpPr>
        <p:sp>
          <p:nvSpPr>
            <p:cNvPr id="7" name="Rectángulo 6"/>
            <p:cNvSpPr/>
            <p:nvPr/>
          </p:nvSpPr>
          <p:spPr>
            <a:xfrm>
              <a:off x="1816277" y="1428750"/>
              <a:ext cx="5511445" cy="264687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6600" dirty="0">
                  <a:solidFill>
                    <a:schemeClr val="bg1">
                      <a:lumMod val="95000"/>
                    </a:schemeClr>
                  </a:solidFill>
                  <a:latin typeface="Avenir Book"/>
                </a:rPr>
                <a:t>http://</a:t>
              </a:r>
              <a:endParaRPr lang="es-ES" sz="49600" dirty="0">
                <a:solidFill>
                  <a:schemeClr val="bg1">
                    <a:lumMod val="95000"/>
                  </a:schemeClr>
                </a:solidFill>
                <a:latin typeface="Avenir Book"/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1892477" y="1352550"/>
              <a:ext cx="5511445" cy="264687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</a:rPr>
                <a:t>http://</a:t>
              </a:r>
              <a:endParaRPr lang="es-ES" sz="49600" dirty="0">
                <a:solidFill>
                  <a:srgbClr val="00CCFF"/>
                </a:solidFill>
                <a:latin typeface="Avenir Book"/>
              </a:endParaRPr>
            </a:p>
          </p:txBody>
        </p:sp>
      </p:grpSp>
      <p:pic>
        <p:nvPicPr>
          <p:cNvPr id="9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45962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Gracias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http://k31.kn3.net/taringa/3/3/8/4/1/D/lilcrybaby/9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21" y="1931316"/>
            <a:ext cx="4874957" cy="3818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65599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funcionan los navegadores</a:t>
            </a:r>
          </a:p>
          <a:p>
            <a:r>
              <a:rPr lang="es-CR" dirty="0"/>
              <a:t>Estándares web y W3C</a:t>
            </a:r>
          </a:p>
          <a:p>
            <a:r>
              <a:rPr lang="es-CR" dirty="0"/>
              <a:t>Servidores web </a:t>
            </a:r>
          </a:p>
          <a:p>
            <a:r>
              <a:rPr lang="es-CR" dirty="0"/>
              <a:t>Front-End</a:t>
            </a:r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52443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36468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05" y="1920240"/>
            <a:ext cx="7826974" cy="4181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8811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Componentes comunes </a:t>
            </a:r>
          </a:p>
          <a:p>
            <a:pPr lvl="1"/>
            <a:r>
              <a:rPr lang="es-ES" dirty="0"/>
              <a:t>Interfaz de usuario → Marco, barra de dirección y otros elementos. </a:t>
            </a:r>
          </a:p>
          <a:p>
            <a:pPr lvl="1"/>
            <a:r>
              <a:rPr lang="es-ES" dirty="0"/>
              <a:t>Motor interno → Gestiona las comunicaciones. </a:t>
            </a:r>
          </a:p>
          <a:p>
            <a:pPr lvl="1"/>
            <a:r>
              <a:rPr lang="es-ES" dirty="0"/>
              <a:t>Motor de renderizado → Interpreta código HTML y CSS mostrándolo en pantalla. </a:t>
            </a:r>
          </a:p>
          <a:p>
            <a:pPr lvl="1"/>
            <a:r>
              <a:rPr lang="es-ES" dirty="0"/>
              <a:t>Comunicaciones → Incorporan HTTP y otros protocolos. </a:t>
            </a:r>
          </a:p>
          <a:p>
            <a:pPr lvl="1"/>
            <a:r>
              <a:rPr lang="es-ES" dirty="0"/>
              <a:t>Almacenamiento de datos → Almacenamiento interno y gestión de sesiones. </a:t>
            </a:r>
          </a:p>
          <a:p>
            <a:pPr lvl="1"/>
            <a:r>
              <a:rPr lang="es-ES" dirty="0"/>
              <a:t>Intérprete JavaScript → Se encarga de ejecutar de forma interna cualquier script. </a:t>
            </a:r>
          </a:p>
          <a:p>
            <a:endParaRPr lang="es-CR" dirty="0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73113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Motores de </a:t>
            </a:r>
            <a:r>
              <a:rPr lang="es-CR" dirty="0" err="1"/>
              <a:t>renderizado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91" y="2617623"/>
            <a:ext cx="8540320" cy="3198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70177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8217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6125" cy="6858000"/>
          </a:xfrm>
          <a:prstGeom prst="rect">
            <a:avLst/>
          </a:prstGeom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20455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4060872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Estándares web y W3C </a:t>
            </a:r>
          </a:p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En la segunda mitad de los años 90, Netscape e Internet Explorer protagonizaron una carrera por el control de la navegación web.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954" y="2926079"/>
            <a:ext cx="5741422" cy="1654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51039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60872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Un navegador web debía obedecer los estándares impuestos por los comités de estandarización. Sin embargo, la competencia requería que los navegadores innovaran extendiendo los estándares sin esperar aprobación de un comité.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408" y="2496609"/>
            <a:ext cx="2139054" cy="1861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63" y="2206534"/>
            <a:ext cx="2759826" cy="2151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41276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69184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La guerra de los navegadores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La política empresarial de Microsoft terminó por estrangular económicamente a Netscape, que tuvo que abandonar en 1998. Ese mismo año liberaron el código y lo rebautizaron como proyecto Mozilla.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71" y="2570985"/>
            <a:ext cx="5029200" cy="1693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77386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94123"/>
          </a:xfrm>
        </p:spPr>
        <p:txBody>
          <a:bodyPr>
            <a:normAutofit fontScale="92500" lnSpcReduction="20000"/>
          </a:bodyPr>
          <a:lstStyle/>
          <a:p>
            <a:r>
              <a:rPr lang="es-CR" dirty="0"/>
              <a:t>Web </a:t>
            </a:r>
            <a:r>
              <a:rPr lang="es-CR" dirty="0" err="1"/>
              <a:t>Standards</a:t>
            </a:r>
            <a:r>
              <a:rPr lang="es-CR" dirty="0"/>
              <a:t> Project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Proyecto de Estándares Web promueve el uso de estándares para reducir el coste y la complejidad del desarrollo, así como para incrementar la accesibilidad y viabilidad de cualquier documento publicado en la Web.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0" y="2468707"/>
            <a:ext cx="3278776" cy="1853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25830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85810"/>
          </a:xfrm>
        </p:spPr>
        <p:txBody>
          <a:bodyPr>
            <a:normAutofit lnSpcReduction="10000"/>
          </a:bodyPr>
          <a:lstStyle/>
          <a:p>
            <a:r>
              <a:rPr lang="es-CR" dirty="0"/>
              <a:t>W3C 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Consorcio </a:t>
            </a:r>
            <a:r>
              <a:rPr lang="es-ES" dirty="0" err="1"/>
              <a:t>World</a:t>
            </a:r>
            <a:r>
              <a:rPr lang="es-ES" dirty="0"/>
              <a:t> Wide Web (W3C) es una comunidad internacional donde las organizaciones miembro trabajan conjuntamente para desarrollar estándares Web. </a:t>
            </a:r>
            <a:endParaRPr lang="es-CR" dirty="0"/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39" y="2259676"/>
            <a:ext cx="5518353" cy="1663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6089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2435"/>
          </a:xfrm>
        </p:spPr>
        <p:txBody>
          <a:bodyPr>
            <a:normAutofit lnSpcReduction="10000"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ES" dirty="0"/>
          </a:p>
          <a:p>
            <a:r>
              <a:rPr lang="es-ES" dirty="0"/>
              <a:t>La entrada en escena de Firefox en 2004, como proyecto de código libre coordinado por la Corporación y Fundación Mozilla, marca el inicio de una nueva era.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11" y="2551575"/>
            <a:ext cx="2011680" cy="1564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502613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56297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69184"/>
          </a:xfrm>
        </p:spPr>
        <p:txBody>
          <a:bodyPr>
            <a:normAutofit fontScale="92500" lnSpcReduction="20000"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Los navegadores actuales poseen un serio compromiso con los estándares web. </a:t>
            </a:r>
          </a:p>
          <a:p>
            <a:r>
              <a:rPr lang="es-ES" dirty="0"/>
              <a:t>Sin embargo, siguen existiendo diferentes interpretaciones que implican diferentes comportamientos frente a una misma especificación. </a:t>
            </a:r>
            <a:r>
              <a:rPr lang="es-CR" dirty="0"/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2" y="2493654"/>
            <a:ext cx="7862767" cy="1855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88414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  <p:pic>
        <p:nvPicPr>
          <p:cNvPr id="2052" name="Picture 4" descr="http://fotos.eluniversal.com.mx/web_img/fotogaleria/internet-explorer-meme-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58" y="1920256"/>
            <a:ext cx="4861959" cy="418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0248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  <p:pic>
        <p:nvPicPr>
          <p:cNvPr id="3074" name="Picture 2" descr="http://nuevoydivertido.com/wp-content/uploads/2013/08/que-es-lo-que-somos-navegadores-queremos-internet-mas-rapido-explor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25" y="1916372"/>
            <a:ext cx="2814559" cy="416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89182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W3C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04" y="2635395"/>
            <a:ext cx="5930472" cy="1945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9683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48805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45292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21" y="2504374"/>
            <a:ext cx="6416194" cy="3597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680096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85" y="2520155"/>
            <a:ext cx="7813427" cy="3571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85981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Paradigma AMP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11" y="1921980"/>
            <a:ext cx="4852343" cy="4088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webindiasolutions.com/blog/wp-content/uploads/2015/01/what-is-perl-programming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48" y="2694835"/>
            <a:ext cx="1686590" cy="855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47" y="2467067"/>
            <a:ext cx="2093759" cy="1082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http://www.paginaswebmundial.com/wp-content/uploads/2015/08/python-logo-master-curso-tutorial-complet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48" y="3847381"/>
            <a:ext cx="1509363" cy="604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http://blog.pcadvance.es/wp-content/uploads/2012/09/OSI-logo-300x3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55" y="3997436"/>
            <a:ext cx="914421" cy="1072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PHP y POO [&amp;quot;Programación Orientada a Objetos&amp;quot;] + [Ejemplos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48" y="4693328"/>
            <a:ext cx="1635413" cy="866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0" name="Picture 16" descr="http://i1-news.softpedia-static.com/images/news2/Apache-Patches-Denial-of-Service-Flaw-in-HTTP-Server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04" y="3889093"/>
            <a:ext cx="1330269" cy="1125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6954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42" y="2615826"/>
            <a:ext cx="7331252" cy="2686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48096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2" y="2549322"/>
            <a:ext cx="6424441" cy="2629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599863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Tarea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Investigue al menos de las 3 servidores web.</a:t>
            </a:r>
          </a:p>
          <a:p>
            <a:r>
              <a:rPr lang="es-CR" dirty="0"/>
              <a:t>Genere un párrafo de cada una donde exponga un ejemplo.</a:t>
            </a:r>
          </a:p>
          <a:p>
            <a:r>
              <a:rPr lang="es-CR" dirty="0"/>
              <a:t>Envíelo al TEC-Digital</a:t>
            </a:r>
          </a:p>
        </p:txBody>
      </p:sp>
      <p:pic>
        <p:nvPicPr>
          <p:cNvPr id="4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74657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Diseño front end 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83650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 end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06" y="2518758"/>
            <a:ext cx="8542738" cy="3541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34381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 end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29" y="2535553"/>
            <a:ext cx="9344173" cy="354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4396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53839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 end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Perfiles front end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546" y="2582291"/>
            <a:ext cx="5457357" cy="345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819055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0303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pPr lvl="1"/>
            <a:r>
              <a:rPr lang="es-CR" i="1" dirty="0"/>
              <a:t>“Lenguaje de marcas de hipertexto. </a:t>
            </a:r>
          </a:p>
          <a:p>
            <a:pPr lvl="1"/>
            <a:r>
              <a:rPr lang="es-ES" i="1" dirty="0"/>
              <a:t>Es el lenguaje estándar para estructurar los contenidos de la web. “</a:t>
            </a:r>
            <a:endParaRPr lang="es-CR" i="1" dirty="0"/>
          </a:p>
        </p:txBody>
      </p:sp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52196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HTML es el lenguaje de marcado principal para la elaboración de páginas web que se utiliza para describir, traducir y desplegar a través de un navegador. Sus siglas vienen del inglés </a:t>
            </a:r>
            <a:r>
              <a:rPr lang="es-ES" dirty="0" err="1"/>
              <a:t>HyperText</a:t>
            </a:r>
            <a:r>
              <a:rPr lang="es-ES" dirty="0"/>
              <a:t>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, conocido en español como lenguaje de marcado de hipertexto. Éste se escribe en forma de «etiquetas» rodeadas por corchetes angulares (&lt;,&gt;). Los elementos HTML son los ladrillos que conforman todos los sitios web, mientras que los navegadores se refieren al CSS para definir su apariencia. El W3C (</a:t>
            </a:r>
            <a:r>
              <a:rPr lang="es-ES" dirty="0" err="1"/>
              <a:t>World</a:t>
            </a:r>
            <a:r>
              <a:rPr lang="es-ES" dirty="0"/>
              <a:t> Wide Web </a:t>
            </a:r>
            <a:r>
              <a:rPr lang="es-ES" dirty="0" err="1"/>
              <a:t>Consortium</a:t>
            </a:r>
            <a:r>
              <a:rPr lang="es-ES" dirty="0"/>
              <a:t>) alienta el uso correcto de esta mancuerna de estándares.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La primera descripción de HTML fue publicado por primera vez en Internet por Tim </a:t>
            </a:r>
            <a:r>
              <a:rPr lang="es-ES" dirty="0" err="1"/>
              <a:t>Berners</a:t>
            </a:r>
            <a:r>
              <a:rPr lang="es-ES" dirty="0"/>
              <a:t>-Lee en 1991; la versión extendida actualmente es HTML5, publicada a nivel borrador desde 2008.</a:t>
            </a:r>
            <a:endParaRPr lang="es-CR" dirty="0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84377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601" y="1957936"/>
            <a:ext cx="4080193" cy="4102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604676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Historia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893436"/>
            <a:ext cx="9603275" cy="279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38018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Historia </a:t>
            </a:r>
          </a:p>
          <a:p>
            <a:endParaRPr lang="es-CR" dirty="0"/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874094"/>
            <a:ext cx="9603275" cy="2671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8962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Historia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888365"/>
            <a:ext cx="9603275" cy="2511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999506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Historia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847836"/>
            <a:ext cx="9603275" cy="2618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320347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Historia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94946"/>
            <a:ext cx="9603275" cy="2750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1308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Cómo funciona la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Web </a:t>
            </a:r>
          </a:p>
          <a:p>
            <a:pPr lvl="1"/>
            <a:r>
              <a:rPr lang="es-ES" i="1" dirty="0"/>
              <a:t>“Sistema de distribución y recuperación de documentos basados en hipertexto.” </a:t>
            </a:r>
            <a:endParaRPr lang="es-CR" dirty="0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8065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Historia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02707"/>
            <a:ext cx="9603275" cy="2763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798652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Estructura HTML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4" y="2015732"/>
            <a:ext cx="7614459" cy="3881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710178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Estructura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0" y="1949230"/>
            <a:ext cx="7714918" cy="40079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55223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Estructura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61" y="2015732"/>
            <a:ext cx="7432655" cy="4003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469794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Estructura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017" y="2057688"/>
            <a:ext cx="7078638" cy="3703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08152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Estructura HTML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45" y="1946387"/>
            <a:ext cx="7406120" cy="3989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03423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Tarea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Realice una investigación de las 3 partes principales de una pagina web.</a:t>
            </a:r>
          </a:p>
          <a:p>
            <a:r>
              <a:rPr lang="es-CR" dirty="0"/>
              <a:t>Comente cada sección que encontró en la investigación.</a:t>
            </a:r>
          </a:p>
          <a:p>
            <a:r>
              <a:rPr lang="es-CR" dirty="0"/>
              <a:t>Desarrolle una búsqueda sobre las características que debe tener todo desarrollador web front- end.</a:t>
            </a:r>
          </a:p>
          <a:p>
            <a:r>
              <a:rPr lang="es-CR" dirty="0"/>
              <a:t>Enumere las características encontradas por un desarrollador front-end.</a:t>
            </a:r>
          </a:p>
          <a:p>
            <a:r>
              <a:rPr lang="es-CR" dirty="0"/>
              <a:t>Envíelo al TEC-Digital</a:t>
            </a:r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65" y="489361"/>
            <a:ext cx="1010763" cy="973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958142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1255</Words>
  <Application>Microsoft Office PowerPoint</Application>
  <PresentationFormat>Panorámica</PresentationFormat>
  <Paragraphs>252</Paragraphs>
  <Slides>96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01" baseType="lpstr">
      <vt:lpstr>Arial</vt:lpstr>
      <vt:lpstr>Avenir Book</vt:lpstr>
      <vt:lpstr>Calibri</vt:lpstr>
      <vt:lpstr>Calibri Light</vt:lpstr>
      <vt:lpstr>Tema de Office</vt:lpstr>
      <vt:lpstr>Introducción al desarrollo de aplicaciones Web</vt:lpstr>
      <vt:lpstr>Agenda</vt:lpstr>
      <vt:lpstr>Presentación</vt:lpstr>
      <vt:lpstr>Presentación de PowerPoint</vt:lpstr>
      <vt:lpstr> Cómo funciona la web </vt:lpstr>
      <vt:lpstr>Presentación de PowerPoint</vt:lpstr>
      <vt:lpstr>Presentación de PowerPoint</vt:lpstr>
      <vt:lpstr>Presentación de PowerPoint</vt:lpstr>
      <vt:lpstr> Cómo funciona la web</vt:lpstr>
      <vt:lpstr>Presentación de PowerPoint</vt:lpstr>
      <vt:lpstr>Presentación de PowerPoint</vt:lpstr>
      <vt:lpstr>Presentación de PowerPoint</vt:lpstr>
      <vt:lpstr>Paradigma Actual</vt:lpstr>
      <vt:lpstr>Presentación de PowerPoint</vt:lpstr>
      <vt:lpstr>Presentación de PowerPoint</vt:lpstr>
      <vt:lpstr>Presentación de PowerPoint</vt:lpstr>
      <vt:lpstr>Presentación de PowerPoint</vt:lpstr>
      <vt:lpstr>¿Qué es un domain name system?</vt:lpstr>
      <vt:lpstr>¿Qué es un domain name system?</vt:lpstr>
      <vt:lpstr>Presentación de PowerPoint</vt:lpstr>
      <vt:lpstr> </vt:lpstr>
      <vt:lpstr>Presentación de PowerPoint</vt:lpstr>
      <vt:lpstr>Presentación de PowerPoint</vt:lpstr>
      <vt:lpstr>Presentación de PowerPoint</vt:lpstr>
      <vt:lpstr>Negación de DNS del gobierno de Turquía</vt:lpstr>
      <vt:lpstr>Presentación de PowerPoint</vt:lpstr>
      <vt:lpstr>Presentación de PowerPoint</vt:lpstr>
      <vt:lpstr> Protocolos de internet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El protocolo HTTP </vt:lpstr>
      <vt:lpstr>Presentación de PowerPoint</vt:lpstr>
      <vt:lpstr>Presentación de PowerPoint</vt:lpstr>
      <vt:lpstr>Presentación de PowerPoint</vt:lpstr>
      <vt:lpstr>Presentación de PowerPoint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 Anatomía de una URL</vt:lpstr>
      <vt:lpstr>Gracias</vt:lpstr>
      <vt:lpstr>Agenda</vt:lpstr>
      <vt:lpstr>Cómo funcionan los navegadores</vt:lpstr>
      <vt:lpstr>Cómo funcionan los navegadores</vt:lpstr>
      <vt:lpstr>Cómo funcionan los navegadores </vt:lpstr>
      <vt:lpstr>Cómo funcionan los navegadores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Navegadores actuales</vt:lpstr>
      <vt:lpstr>Navegadores actuales</vt:lpstr>
      <vt:lpstr>Estándares web y W3C </vt:lpstr>
      <vt:lpstr>Servidores web</vt:lpstr>
      <vt:lpstr>Servidores web </vt:lpstr>
      <vt:lpstr>Servidores web</vt:lpstr>
      <vt:lpstr>Servidores web</vt:lpstr>
      <vt:lpstr>Servidores web</vt:lpstr>
      <vt:lpstr>Servidores web</vt:lpstr>
      <vt:lpstr>Tarea</vt:lpstr>
      <vt:lpstr> Diseño front end </vt:lpstr>
      <vt:lpstr>Diseño front end </vt:lpstr>
      <vt:lpstr>Diseño front end </vt:lpstr>
      <vt:lpstr>Diseño front end </vt:lpstr>
      <vt:lpstr>HTML</vt:lpstr>
      <vt:lpstr>Código HTML </vt:lpstr>
      <vt:lpstr>HTML</vt:lpstr>
      <vt:lpstr>Código HTML</vt:lpstr>
      <vt:lpstr>Código HTML </vt:lpstr>
      <vt:lpstr>Código HTML </vt:lpstr>
      <vt:lpstr>Código HTML</vt:lpstr>
      <vt:lpstr>Código HTML</vt:lpstr>
      <vt:lpstr>Código HTML</vt:lpstr>
      <vt:lpstr>Código HTML</vt:lpstr>
      <vt:lpstr>Estructura HTML </vt:lpstr>
      <vt:lpstr>Estructura HTML</vt:lpstr>
      <vt:lpstr>Estructura HTML</vt:lpstr>
      <vt:lpstr>Estructura HTML</vt:lpstr>
      <vt:lpstr>Estructura HTML</vt:lpstr>
      <vt:lpstr>Tarea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Elementos de computación</dc:title>
  <dc:creator>Efrén</dc:creator>
  <cp:lastModifiedBy>Efren</cp:lastModifiedBy>
  <cp:revision>18</cp:revision>
  <dcterms:created xsi:type="dcterms:W3CDTF">2015-07-20T03:55:01Z</dcterms:created>
  <dcterms:modified xsi:type="dcterms:W3CDTF">2017-02-06T20:19:19Z</dcterms:modified>
</cp:coreProperties>
</file>